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28" r:id="rId2"/>
    <p:sldId id="259" r:id="rId3"/>
    <p:sldId id="260" r:id="rId4"/>
    <p:sldId id="299" r:id="rId5"/>
    <p:sldId id="296" r:id="rId6"/>
    <p:sldId id="261" r:id="rId7"/>
    <p:sldId id="319" r:id="rId8"/>
    <p:sldId id="286" r:id="rId9"/>
    <p:sldId id="320" r:id="rId10"/>
    <p:sldId id="321" r:id="rId11"/>
    <p:sldId id="327" r:id="rId12"/>
    <p:sldId id="324" r:id="rId13"/>
    <p:sldId id="323" r:id="rId14"/>
    <p:sldId id="268" r:id="rId15"/>
    <p:sldId id="287" r:id="rId16"/>
    <p:sldId id="325" r:id="rId17"/>
    <p:sldId id="279" r:id="rId18"/>
    <p:sldId id="32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6" autoAdjust="0"/>
    <p:restoredTop sz="87792" autoAdjust="0"/>
  </p:normalViewPr>
  <p:slideViewPr>
    <p:cSldViewPr>
      <p:cViewPr varScale="1">
        <p:scale>
          <a:sx n="65" d="100"/>
          <a:sy n="65" d="100"/>
        </p:scale>
        <p:origin x="135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20B02-83F2-4FEB-9431-AECAF63B136A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31647-CEC3-4B4E-9E1F-092345820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4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BD" sz="1200" dirty="0">
                <a:latin typeface="NikoshBAN" pitchFamily="2" charset="0"/>
                <a:cs typeface="NikoshBAN" pitchFamily="2" charset="0"/>
              </a:rPr>
              <a:t>সম্মানিত শিক্ষকগণ 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f5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চেপে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শ্রেণিতে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open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করলে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স্লাইডটি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দেখা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যাবে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86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/>
              <a:t>কী হতে পারে? অবশ্যই</a:t>
            </a:r>
            <a:r>
              <a:rPr lang="bn-IN" baseline="0" dirty="0"/>
              <a:t> কৃমি তাই না ...। এই বলে পাঠে অগ্রসর হওয়া যেতে পারে । প্রশ্নউত্তর পদ্ধতিতে এই স্লাইডটির ধারনা দেয়া যেতে পারে। পরে দলগত কাজ।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26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baseline="0" dirty="0"/>
              <a:t>প্রশ্নউত্তর পদ্ধতিতে এই স্লাইডটির ধারনা দেয়া যেতে পারে।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69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NikoshBAN" pitchFamily="2" charset="0"/>
                <a:cs typeface="NikoshBAN" pitchFamily="2" charset="0"/>
              </a:rPr>
              <a:t>আরো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প্রশ্ন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মূল্যায়ন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পারেন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11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শিক্ষার্থীরা</a:t>
            </a:r>
            <a:r>
              <a:rPr lang="en-US" baseline="0" dirty="0"/>
              <a:t> </a:t>
            </a:r>
            <a:r>
              <a:rPr lang="en-US" baseline="0" dirty="0" err="1"/>
              <a:t>শব্দগুলো</a:t>
            </a:r>
            <a:r>
              <a:rPr lang="en-US" baseline="0" dirty="0"/>
              <a:t> </a:t>
            </a:r>
            <a:r>
              <a:rPr lang="en-US" baseline="0" dirty="0" err="1"/>
              <a:t>লিখে</a:t>
            </a:r>
            <a:r>
              <a:rPr lang="en-US" baseline="0" dirty="0"/>
              <a:t> </a:t>
            </a:r>
            <a:r>
              <a:rPr lang="en-US" baseline="0" dirty="0" err="1"/>
              <a:t>নিবে</a:t>
            </a:r>
            <a:r>
              <a:rPr lang="en-US" baseline="0" dirty="0"/>
              <a:t>। </a:t>
            </a:r>
            <a:r>
              <a:rPr lang="en-US" baseline="0" dirty="0" err="1"/>
              <a:t>এসম্পর্কে</a:t>
            </a:r>
            <a:r>
              <a:rPr lang="en-US" baseline="0" dirty="0"/>
              <a:t> </a:t>
            </a:r>
            <a:r>
              <a:rPr lang="en-US" dirty="0" err="1"/>
              <a:t>শিক্ষার্থীকে</a:t>
            </a:r>
            <a:r>
              <a:rPr lang="en-US" baseline="0" dirty="0"/>
              <a:t> </a:t>
            </a:r>
            <a:r>
              <a:rPr lang="en-US" baseline="0" dirty="0" err="1"/>
              <a:t>প্রশ্ন</a:t>
            </a:r>
            <a:r>
              <a:rPr lang="en-US" baseline="0" dirty="0"/>
              <a:t> </a:t>
            </a:r>
            <a:r>
              <a:rPr lang="en-US" baseline="0" dirty="0" err="1"/>
              <a:t>করতে</a:t>
            </a:r>
            <a:r>
              <a:rPr lang="en-US" baseline="0" dirty="0"/>
              <a:t> </a:t>
            </a:r>
            <a:r>
              <a:rPr lang="en-US" baseline="0" dirty="0" err="1"/>
              <a:t>উৎসাহিত</a:t>
            </a:r>
            <a:r>
              <a:rPr lang="en-US" baseline="0" dirty="0"/>
              <a:t> </a:t>
            </a:r>
            <a:r>
              <a:rPr lang="en-US" baseline="0" dirty="0" err="1"/>
              <a:t>করে</a:t>
            </a:r>
            <a:r>
              <a:rPr lang="en-US" baseline="0" dirty="0"/>
              <a:t> </a:t>
            </a:r>
            <a:r>
              <a:rPr lang="en-US" baseline="0" dirty="0" err="1"/>
              <a:t>তাদের</a:t>
            </a:r>
            <a:r>
              <a:rPr lang="en-US" baseline="0" dirty="0"/>
              <a:t> </a:t>
            </a:r>
            <a:r>
              <a:rPr lang="en-US" baseline="0" dirty="0" err="1"/>
              <a:t>কাছে</a:t>
            </a:r>
            <a:r>
              <a:rPr lang="en-US" baseline="0" dirty="0"/>
              <a:t> </a:t>
            </a:r>
            <a:r>
              <a:rPr lang="en-US" baseline="0" dirty="0" err="1"/>
              <a:t>প্রশ্ন</a:t>
            </a:r>
            <a:r>
              <a:rPr lang="en-US" baseline="0" dirty="0"/>
              <a:t> </a:t>
            </a:r>
            <a:r>
              <a:rPr lang="en-US" baseline="0" dirty="0" err="1"/>
              <a:t>চাওয়া</a:t>
            </a:r>
            <a:r>
              <a:rPr lang="en-US" baseline="0" dirty="0"/>
              <a:t> </a:t>
            </a:r>
            <a:r>
              <a:rPr lang="en-US" baseline="0" dirty="0" err="1"/>
              <a:t>যেতে</a:t>
            </a:r>
            <a:r>
              <a:rPr lang="en-US" baseline="0" dirty="0"/>
              <a:t> </a:t>
            </a:r>
            <a:r>
              <a:rPr lang="en-US" baseline="0" dirty="0" err="1"/>
              <a:t>পারে</a:t>
            </a:r>
            <a:r>
              <a:rPr lang="en-US" baseline="0" dirty="0"/>
              <a:t>।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791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86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পাঠ</a:t>
            </a:r>
            <a:r>
              <a:rPr lang="en-US" dirty="0"/>
              <a:t> </a:t>
            </a:r>
            <a:r>
              <a:rPr lang="en-US" dirty="0" err="1"/>
              <a:t>শিরোনাম</a:t>
            </a:r>
            <a:r>
              <a:rPr lang="en-US" baseline="0" dirty="0"/>
              <a:t> </a:t>
            </a:r>
            <a:r>
              <a:rPr lang="en-US" baseline="0" dirty="0" err="1"/>
              <a:t>বের</a:t>
            </a:r>
            <a:r>
              <a:rPr lang="en-US" baseline="0" dirty="0"/>
              <a:t> </a:t>
            </a:r>
            <a:r>
              <a:rPr lang="en-US" baseline="0" dirty="0" err="1"/>
              <a:t>করার</a:t>
            </a:r>
            <a:r>
              <a:rPr lang="en-US" baseline="0" dirty="0"/>
              <a:t> </a:t>
            </a:r>
            <a:r>
              <a:rPr lang="en-US" baseline="0" dirty="0" err="1"/>
              <a:t>চেষ্টা</a:t>
            </a:r>
            <a:r>
              <a:rPr lang="en-US" baseline="0" dirty="0"/>
              <a:t> </a:t>
            </a:r>
            <a:r>
              <a:rPr lang="en-US" baseline="0" dirty="0" err="1"/>
              <a:t>করা</a:t>
            </a:r>
            <a:r>
              <a:rPr lang="en-US" baseline="0" dirty="0"/>
              <a:t> </a:t>
            </a:r>
            <a:r>
              <a:rPr lang="en-US" baseline="0" dirty="0" err="1"/>
              <a:t>হয়েছে</a:t>
            </a:r>
            <a:r>
              <a:rPr lang="en-US" baseline="0" dirty="0"/>
              <a:t>। </a:t>
            </a:r>
            <a:r>
              <a:rPr lang="en-US" baseline="0" dirty="0" err="1"/>
              <a:t>শিক্ষক</a:t>
            </a:r>
            <a:r>
              <a:rPr lang="en-US" baseline="0" dirty="0"/>
              <a:t> </a:t>
            </a:r>
            <a:r>
              <a:rPr lang="en-US" baseline="0" dirty="0" err="1"/>
              <a:t>তার</a:t>
            </a:r>
            <a:r>
              <a:rPr lang="en-US" baseline="0" dirty="0"/>
              <a:t> </a:t>
            </a:r>
            <a:r>
              <a:rPr lang="en-US" baseline="0" dirty="0" err="1"/>
              <a:t>নিজের</a:t>
            </a:r>
            <a:r>
              <a:rPr lang="en-US" baseline="0" dirty="0"/>
              <a:t> </a:t>
            </a:r>
            <a:r>
              <a:rPr lang="en-US" baseline="0" dirty="0" err="1"/>
              <a:t>মত</a:t>
            </a:r>
            <a:r>
              <a:rPr lang="en-US" baseline="0" dirty="0"/>
              <a:t> </a:t>
            </a:r>
            <a:r>
              <a:rPr lang="en-US" baseline="0" dirty="0" err="1"/>
              <a:t>করে</a:t>
            </a:r>
            <a:r>
              <a:rPr lang="en-US" baseline="0" dirty="0"/>
              <a:t> </a:t>
            </a:r>
            <a:r>
              <a:rPr lang="en-US" baseline="0" dirty="0" err="1"/>
              <a:t>আরো</a:t>
            </a:r>
            <a:r>
              <a:rPr lang="en-US" baseline="0" dirty="0"/>
              <a:t> </a:t>
            </a:r>
            <a:r>
              <a:rPr lang="en-US" baseline="0" dirty="0" err="1"/>
              <a:t>কিছু</a:t>
            </a:r>
            <a:r>
              <a:rPr lang="en-US" baseline="0" dirty="0"/>
              <a:t> </a:t>
            </a:r>
            <a:r>
              <a:rPr lang="en-US" baseline="0" dirty="0" err="1"/>
              <a:t>প্রশ্ন</a:t>
            </a:r>
            <a:r>
              <a:rPr lang="en-US" baseline="0" dirty="0"/>
              <a:t> </a:t>
            </a:r>
            <a:r>
              <a:rPr lang="en-US" baseline="0" dirty="0" err="1"/>
              <a:t>করে</a:t>
            </a:r>
            <a:r>
              <a:rPr lang="en-US" baseline="0" dirty="0"/>
              <a:t> </a:t>
            </a:r>
            <a:r>
              <a:rPr lang="en-US" baseline="0" dirty="0" err="1"/>
              <a:t>পাঠ</a:t>
            </a:r>
            <a:r>
              <a:rPr lang="en-US" baseline="0" dirty="0"/>
              <a:t> </a:t>
            </a:r>
            <a:r>
              <a:rPr lang="en-US" baseline="0" dirty="0" err="1"/>
              <a:t>শিরোনাম</a:t>
            </a:r>
            <a:r>
              <a:rPr lang="en-US" baseline="0" dirty="0"/>
              <a:t> </a:t>
            </a:r>
            <a:r>
              <a:rPr lang="en-US" baseline="0" dirty="0" err="1"/>
              <a:t>বের</a:t>
            </a:r>
            <a:r>
              <a:rPr lang="en-US" baseline="0" dirty="0"/>
              <a:t> </a:t>
            </a:r>
            <a:r>
              <a:rPr lang="en-US" baseline="0" dirty="0" err="1"/>
              <a:t>করতে</a:t>
            </a:r>
            <a:r>
              <a:rPr lang="en-US" baseline="0" dirty="0"/>
              <a:t> </a:t>
            </a:r>
            <a:r>
              <a:rPr lang="en-US" baseline="0" dirty="0" err="1"/>
              <a:t>পারেন</a:t>
            </a:r>
            <a:r>
              <a:rPr lang="en-US" baseline="0" dirty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86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40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49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শিক্ষার্থীদের</a:t>
            </a:r>
            <a:r>
              <a:rPr lang="en-US" sz="1800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800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প্রশ্ন</a:t>
            </a:r>
            <a:r>
              <a:rPr lang="en-US" sz="1800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800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1800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800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উত্তর</a:t>
            </a:r>
            <a:r>
              <a:rPr lang="en-US" sz="1800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800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বের</a:t>
            </a:r>
            <a:r>
              <a:rPr lang="en-US" sz="1800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800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করার</a:t>
            </a:r>
            <a:r>
              <a:rPr lang="en-US" sz="1800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800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চেষ্টা</a:t>
            </a:r>
            <a:r>
              <a:rPr lang="en-US" sz="1800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800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1800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800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হবে</a:t>
            </a:r>
            <a:r>
              <a:rPr lang="en-US" sz="1800" baseline="0" dirty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1800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r>
              <a:rPr lang="en-US" sz="1800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800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এক্ষেত্রে</a:t>
            </a:r>
            <a:r>
              <a:rPr lang="en-US" sz="1800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800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সহযোগীতা</a:t>
            </a:r>
            <a:r>
              <a:rPr lang="en-US" sz="1800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800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1800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800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পারেন</a:t>
            </a:r>
            <a:r>
              <a:rPr lang="en-US" sz="1800" baseline="0" dirty="0">
                <a:latin typeface="NikoshBAN" panose="02000000000000000000" pitchFamily="2" charset="0"/>
                <a:cs typeface="NikoshBAN" panose="02000000000000000000" pitchFamily="2" charset="0"/>
              </a:rPr>
              <a:t> । </a:t>
            </a:r>
            <a:r>
              <a:rPr lang="en-US" sz="1800" baseline="0" dirty="0" err="1"/>
              <a:t>শিক্ষার্থীরা</a:t>
            </a:r>
            <a:r>
              <a:rPr lang="en-US" sz="1800" baseline="0" dirty="0"/>
              <a:t> </a:t>
            </a:r>
            <a:r>
              <a:rPr lang="en-US" sz="1800" baseline="0" dirty="0" err="1"/>
              <a:t>কারণ</a:t>
            </a:r>
            <a:r>
              <a:rPr lang="en-US" sz="1800" baseline="0" dirty="0"/>
              <a:t> </a:t>
            </a:r>
            <a:r>
              <a:rPr lang="en-US" sz="1800" baseline="0" dirty="0" err="1"/>
              <a:t>গুলো</a:t>
            </a:r>
            <a:r>
              <a:rPr lang="en-US" sz="1800" baseline="0" dirty="0"/>
              <a:t> </a:t>
            </a:r>
            <a:r>
              <a:rPr lang="en-US" sz="1800" baseline="0" dirty="0" err="1"/>
              <a:t>খাতায়</a:t>
            </a:r>
            <a:r>
              <a:rPr lang="en-US" sz="1800" baseline="0" dirty="0"/>
              <a:t> </a:t>
            </a:r>
            <a:r>
              <a:rPr lang="en-US" sz="1800" baseline="0" dirty="0" err="1"/>
              <a:t>লিখে</a:t>
            </a:r>
            <a:r>
              <a:rPr lang="en-US" sz="1800" baseline="0" dirty="0"/>
              <a:t> </a:t>
            </a:r>
            <a:r>
              <a:rPr lang="en-US" sz="1800" baseline="0" dirty="0" err="1"/>
              <a:t>নিবে</a:t>
            </a:r>
            <a:r>
              <a:rPr lang="en-US" sz="1800" baseline="0" dirty="0"/>
              <a:t>।</a:t>
            </a:r>
            <a:endParaRPr lang="en-US" sz="1800" dirty="0"/>
          </a:p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64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শিক্ষার্থীদের</a:t>
            </a:r>
            <a:r>
              <a:rPr lang="en-US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প্রশ্ন</a:t>
            </a:r>
            <a:r>
              <a:rPr lang="en-US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উত্তর</a:t>
            </a:r>
            <a:r>
              <a:rPr lang="en-US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বের</a:t>
            </a:r>
            <a:r>
              <a:rPr lang="en-US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করার</a:t>
            </a:r>
            <a:r>
              <a:rPr lang="en-US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চেষ্টা</a:t>
            </a:r>
            <a:r>
              <a:rPr lang="en-US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হবে</a:t>
            </a:r>
            <a:r>
              <a:rPr lang="en-US" baseline="0" dirty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r>
              <a:rPr lang="en-US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এক্ষেত্রে</a:t>
            </a:r>
            <a:r>
              <a:rPr lang="en-US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সহযোগীতা</a:t>
            </a:r>
            <a:r>
              <a:rPr lang="en-US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baseline="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পারেন</a:t>
            </a:r>
            <a:r>
              <a:rPr lang="en-US" baseline="0" dirty="0">
                <a:latin typeface="NikoshBAN" panose="02000000000000000000" pitchFamily="2" charset="0"/>
                <a:cs typeface="NikoshBAN" panose="02000000000000000000" pitchFamily="2" charset="0"/>
              </a:rPr>
              <a:t> । 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44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এনিমেশনের</a:t>
            </a:r>
            <a:r>
              <a:rPr lang="en-US" baseline="0" dirty="0"/>
              <a:t> </a:t>
            </a:r>
            <a:r>
              <a:rPr lang="en-US" baseline="0" dirty="0" err="1"/>
              <a:t>শেষের</a:t>
            </a:r>
            <a:r>
              <a:rPr lang="en-US" baseline="0" dirty="0"/>
              <a:t> </a:t>
            </a:r>
            <a:r>
              <a:rPr lang="en-US" baseline="0" dirty="0" err="1"/>
              <a:t>দিকে</a:t>
            </a:r>
            <a:r>
              <a:rPr lang="en-US" baseline="0" dirty="0"/>
              <a:t> </a:t>
            </a:r>
            <a:r>
              <a:rPr lang="en-US" baseline="0" dirty="0" err="1"/>
              <a:t>তীর</a:t>
            </a:r>
            <a:r>
              <a:rPr lang="en-US" baseline="0" dirty="0"/>
              <a:t> </a:t>
            </a:r>
            <a:r>
              <a:rPr lang="en-US" baseline="0" dirty="0" err="1"/>
              <a:t>চিহ্ন</a:t>
            </a:r>
            <a:r>
              <a:rPr lang="en-US" baseline="0" dirty="0"/>
              <a:t> </a:t>
            </a:r>
            <a:r>
              <a:rPr lang="en-US" dirty="0" err="1"/>
              <a:t>পানি</a:t>
            </a:r>
            <a:r>
              <a:rPr lang="en-US" dirty="0"/>
              <a:t> </a:t>
            </a:r>
            <a:r>
              <a:rPr lang="en-US" dirty="0" err="1"/>
              <a:t>শোষণ</a:t>
            </a:r>
            <a:r>
              <a:rPr lang="en-US" baseline="0" dirty="0"/>
              <a:t> </a:t>
            </a:r>
            <a:r>
              <a:rPr lang="en-US" baseline="0" dirty="0" err="1"/>
              <a:t>বুঝানো</a:t>
            </a:r>
            <a:r>
              <a:rPr lang="en-US" baseline="0" dirty="0"/>
              <a:t> </a:t>
            </a:r>
            <a:r>
              <a:rPr lang="en-US" baseline="0" dirty="0" err="1"/>
              <a:t>হচ্ছে</a:t>
            </a:r>
            <a:r>
              <a:rPr lang="en-US" baseline="0" dirty="0"/>
              <a:t>। </a:t>
            </a:r>
            <a:r>
              <a:rPr lang="en-US" baseline="0" dirty="0" err="1"/>
              <a:t>শিক্ষার্থীরা</a:t>
            </a:r>
            <a:r>
              <a:rPr lang="en-US" baseline="0" dirty="0"/>
              <a:t> </a:t>
            </a:r>
            <a:r>
              <a:rPr lang="en-US" baseline="0" dirty="0" err="1"/>
              <a:t>কারণ</a:t>
            </a:r>
            <a:r>
              <a:rPr lang="en-US" baseline="0" dirty="0"/>
              <a:t> </a:t>
            </a:r>
            <a:r>
              <a:rPr lang="en-US" baseline="0" dirty="0" err="1"/>
              <a:t>গুলো</a:t>
            </a:r>
            <a:r>
              <a:rPr lang="en-US" baseline="0" dirty="0"/>
              <a:t> </a:t>
            </a:r>
            <a:r>
              <a:rPr lang="en-US" baseline="0" dirty="0" err="1"/>
              <a:t>খাতায়</a:t>
            </a:r>
            <a:r>
              <a:rPr lang="en-US" baseline="0" dirty="0"/>
              <a:t> </a:t>
            </a:r>
            <a:r>
              <a:rPr lang="en-US" baseline="0" dirty="0" err="1"/>
              <a:t>লিখে</a:t>
            </a:r>
            <a:r>
              <a:rPr lang="en-US" baseline="0" dirty="0"/>
              <a:t> </a:t>
            </a:r>
            <a:r>
              <a:rPr lang="en-US" baseline="0" dirty="0" err="1"/>
              <a:t>নিবে</a:t>
            </a:r>
            <a:r>
              <a:rPr lang="en-US" baseline="0" dirty="0"/>
              <a:t>। </a:t>
            </a:r>
            <a:r>
              <a:rPr lang="bn-IN" sz="1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প্রতিকার</a:t>
            </a:r>
            <a:r>
              <a:rPr lang="en-US" sz="1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1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1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1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প্রশ্ন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জেনে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নেয়া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যেতে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পারে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19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শিক্ষার্থীরা</a:t>
            </a:r>
            <a:r>
              <a:rPr lang="en-US" baseline="0" dirty="0"/>
              <a:t> </a:t>
            </a:r>
            <a:r>
              <a:rPr lang="en-US" baseline="0" dirty="0" err="1"/>
              <a:t>কারণ</a:t>
            </a:r>
            <a:r>
              <a:rPr lang="en-US" baseline="0" dirty="0"/>
              <a:t> </a:t>
            </a:r>
            <a:r>
              <a:rPr lang="en-US" baseline="0" dirty="0" err="1"/>
              <a:t>গুলো</a:t>
            </a:r>
            <a:r>
              <a:rPr lang="en-US" baseline="0" dirty="0"/>
              <a:t> </a:t>
            </a:r>
            <a:r>
              <a:rPr lang="en-US" baseline="0" dirty="0" err="1"/>
              <a:t>খাতায়</a:t>
            </a:r>
            <a:r>
              <a:rPr lang="en-US" baseline="0" dirty="0"/>
              <a:t> </a:t>
            </a:r>
            <a:r>
              <a:rPr lang="en-US" baseline="0" dirty="0" err="1"/>
              <a:t>লিখে</a:t>
            </a:r>
            <a:r>
              <a:rPr lang="en-US" baseline="0" dirty="0"/>
              <a:t> </a:t>
            </a:r>
            <a:r>
              <a:rPr lang="en-US" baseline="0" dirty="0" err="1"/>
              <a:t>নিবে</a:t>
            </a:r>
            <a:r>
              <a:rPr lang="en-US" baseline="0" dirty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83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n-I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openxmlformats.org/officeDocument/2006/relationships/image" Target="../media/image1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10" Type="http://schemas.microsoft.com/office/2007/relationships/hdphoto" Target="../media/hdphoto1.wdp"/><Relationship Id="rId4" Type="http://schemas.openxmlformats.org/officeDocument/2006/relationships/image" Target="../media/image10.jp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914400"/>
            <a:ext cx="5341527" cy="107721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এই স্লাইডটি সম্মানিত শিক্ষকবৃন্দের জন্য। </a:t>
            </a:r>
          </a:p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 তাই স্লাইডটি হাইড করে রাখা হয়েছে।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2286000"/>
            <a:ext cx="7149714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স্লাইডের নিচে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Slide Note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সংযোজন করা হয়েছে। </a:t>
            </a:r>
          </a:p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সম্মানিত শিক্ষকগণ পাঠটি উপস্থাপনের পূর্বে  উল্লেখিত</a:t>
            </a:r>
          </a:p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Note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দেখে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নিতে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পারেন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।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5"/>
          <a:stretch/>
        </p:blipFill>
        <p:spPr>
          <a:xfrm>
            <a:off x="2640918" y="995362"/>
            <a:ext cx="6374377" cy="43303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07792" y="5099470"/>
            <a:ext cx="2710087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গ্যাস্ট্রিক আলসার</a:t>
            </a:r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122976" y="1230974"/>
            <a:ext cx="2819400" cy="4830868"/>
            <a:chOff x="88392" y="198332"/>
            <a:chExt cx="2819400" cy="483086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044" l="9989" r="9866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4" r="2460"/>
            <a:stretch/>
          </p:blipFill>
          <p:spPr>
            <a:xfrm>
              <a:off x="88392" y="198332"/>
              <a:ext cx="2819400" cy="347776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1" r="52888" b="49605"/>
            <a:stretch/>
          </p:blipFill>
          <p:spPr>
            <a:xfrm>
              <a:off x="747421" y="3352800"/>
              <a:ext cx="1764792" cy="1676400"/>
            </a:xfrm>
            <a:prstGeom prst="rect">
              <a:avLst/>
            </a:prstGeom>
          </p:spPr>
        </p:pic>
      </p:grpSp>
      <p:cxnSp>
        <p:nvCxnSpPr>
          <p:cNvPr id="8" name="Straight Arrow Connector 7"/>
          <p:cNvCxnSpPr/>
          <p:nvPr/>
        </p:nvCxnSpPr>
        <p:spPr>
          <a:xfrm>
            <a:off x="2362200" y="2895600"/>
            <a:ext cx="0" cy="6858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141427" y="171317"/>
            <a:ext cx="4242816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গ্যাস্ট্রিক আলসার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কেন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2800" dirty="0"/>
          </a:p>
        </p:txBody>
      </p:sp>
      <p:sp>
        <p:nvSpPr>
          <p:cNvPr id="24" name="Rectangle 23"/>
          <p:cNvSpPr/>
          <p:nvPr/>
        </p:nvSpPr>
        <p:spPr>
          <a:xfrm>
            <a:off x="1753623" y="1428004"/>
            <a:ext cx="1376950" cy="3230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এন্ডোসকপি</a:t>
            </a:r>
            <a:endParaRPr lang="en-US" sz="2400" dirty="0"/>
          </a:p>
        </p:txBody>
      </p:sp>
      <p:sp>
        <p:nvSpPr>
          <p:cNvPr id="25" name="Rectangle 24"/>
          <p:cNvSpPr/>
          <p:nvPr/>
        </p:nvSpPr>
        <p:spPr>
          <a:xfrm>
            <a:off x="2955814" y="711255"/>
            <a:ext cx="3434923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এরোগ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নির্ণয়ের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উপায়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2400" dirty="0"/>
          </a:p>
        </p:txBody>
      </p:sp>
      <p:sp>
        <p:nvSpPr>
          <p:cNvPr id="26" name="Rectangle 25"/>
          <p:cNvSpPr/>
          <p:nvPr/>
        </p:nvSpPr>
        <p:spPr>
          <a:xfrm>
            <a:off x="4262834" y="5978734"/>
            <a:ext cx="2214165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>
                <a:latin typeface="NikoshBAN" pitchFamily="2" charset="0"/>
                <a:cs typeface="NikoshBAN" pitchFamily="2" charset="0"/>
              </a:rPr>
              <a:t>ভিডিওতে দেখি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9" name="Object 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774071"/>
              </p:ext>
            </p:extLst>
          </p:nvPr>
        </p:nvGraphicFramePr>
        <p:xfrm>
          <a:off x="6324600" y="5665788"/>
          <a:ext cx="241935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8" name="Packager Shell Object" showAsIcon="1" r:id="rId8" imgW="1612800" imgH="480960" progId="Package">
                  <p:embed/>
                </p:oleObj>
              </mc:Choice>
              <mc:Fallback>
                <p:oleObj name="Packager Shell Object" showAsIcon="1" r:id="rId8" imgW="1612800" imgH="4809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324600" y="5665788"/>
                        <a:ext cx="2419350" cy="72072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path path="circle">
                          <a:fillToRect l="100000" t="100000"/>
                        </a:path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3089164" y="2008100"/>
            <a:ext cx="4594082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এরোগ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প্রতিকারের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উপায়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1217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7004" y="207592"/>
            <a:ext cx="6437103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বৃহদান্ত্রের সিকামের সাথে আঙ্গুলের আকারের থলেটির নাম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3"/>
          <a:stretch/>
        </p:blipFill>
        <p:spPr>
          <a:xfrm>
            <a:off x="282158" y="923924"/>
            <a:ext cx="4876800" cy="56340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" r="53191" b="12069"/>
          <a:stretch/>
        </p:blipFill>
        <p:spPr>
          <a:xfrm rot="21183962">
            <a:off x="1272758" y="4648200"/>
            <a:ext cx="1260893" cy="11596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0" b="7866"/>
          <a:stretch/>
        </p:blipFill>
        <p:spPr>
          <a:xfrm>
            <a:off x="4695824" y="3687960"/>
            <a:ext cx="2466975" cy="2035969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6090651" y="2230886"/>
            <a:ext cx="1376950" cy="323004"/>
          </a:xfrm>
          <a:prstGeom prst="wedgeRoundRectCallout">
            <a:avLst>
              <a:gd name="adj1" fmla="val -95542"/>
              <a:gd name="adj2" fmla="val 150966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অ্যাপেন্ডিক্স</a:t>
            </a:r>
            <a:endParaRPr lang="en-US" sz="2400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6575858" y="4350966"/>
            <a:ext cx="2409825" cy="709958"/>
          </a:xfrm>
          <a:prstGeom prst="wedgeRoundRectCallout">
            <a:avLst>
              <a:gd name="adj1" fmla="val -58783"/>
              <a:gd name="adj2" fmla="val 9461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অ্যাপেন্ডিক্স সংক্রমিত হওয়ার পর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3177757" y="923924"/>
            <a:ext cx="4518443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সংক্রমনের পর কী ঘটে এবং কী করা উচিত?</a:t>
            </a:r>
            <a:endParaRPr lang="en-US" sz="2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6453" r="8957" b="8579"/>
          <a:stretch/>
        </p:blipFill>
        <p:spPr>
          <a:xfrm>
            <a:off x="152400" y="3429000"/>
            <a:ext cx="2819401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ctangle 17"/>
          <p:cNvSpPr/>
          <p:nvPr/>
        </p:nvSpPr>
        <p:spPr>
          <a:xfrm>
            <a:off x="373815" y="5905038"/>
            <a:ext cx="4518443" cy="45243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শল্যচিকিৎসার মাধ্যমে অপসারনের পর</a:t>
            </a:r>
            <a:endParaRPr lang="en-US" sz="2400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562100" y="5071359"/>
            <a:ext cx="341104" cy="8336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6453" r="8957" b="8579"/>
          <a:stretch/>
        </p:blipFill>
        <p:spPr>
          <a:xfrm>
            <a:off x="152399" y="3360366"/>
            <a:ext cx="2819401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016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8148E-6 L 2.77778E-7 0.00023 C 0.00347 -0.0044 0.00729 -0.00833 0.01076 -0.01273 C 0.0125 -0.01458 0.01372 -0.01713 0.01562 -0.01875 C 0.01858 -0.02199 0.02222 -0.02361 0.025 -0.02708 C 0.03247 -0.03727 0.02865 -0.03333 0.03576 -0.03958 C 0.03681 -0.0419 0.0375 -0.04445 0.03889 -0.04607 C 0.0408 -0.04792 0.04323 -0.04861 0.04514 -0.05023 C 0.04687 -0.05139 0.04844 -0.05255 0.05 -0.0544 C 0.0526 -0.05741 0.05503 -0.06158 0.05764 -0.06458 C 0.06337 -0.0713 0.0691 -0.07732 0.075 -0.08357 C 0.075 -0.08333 0.09045 -0.1 0.09062 -0.10023 C 0.09201 -0.10162 0.09375 -0.10278 0.09514 -0.1044 C 0.12031 -0.1294 0.09236 -0.10046 0.10625 -0.11875 C 0.10747 -0.1206 0.10937 -0.12153 0.11076 -0.12292 C 0.12448 -0.13588 0.11076 -0.12361 0.12187 -0.13357 C 0.12674 -0.14329 0.12257 -0.13727 0.13125 -0.14375 C 0.14132 -0.15162 0.13021 -0.14398 0.14062 -0.1544 C 0.14288 -0.15671 0.14601 -0.15787 0.14826 -0.16042 L 0.1625 -0.1794 C 0.16493 -0.18264 0.16701 -0.1875 0.17014 -0.18958 L 0.17639 -0.19375 C 0.17743 -0.19607 0.1783 -0.19838 0.17951 -0.20023 C 0.1809 -0.20185 0.18281 -0.20278 0.18437 -0.2044 C 0.18594 -0.20625 0.18733 -0.20857 0.18889 -0.21042 C 0.19045 -0.21204 0.19219 -0.2132 0.19375 -0.21458 C 0.19531 -0.21667 0.19653 -0.21921 0.19826 -0.22107 C 0.20069 -0.22338 0.20382 -0.22477 0.20625 -0.22708 C 0.22604 -0.24838 0.2026 -0.22847 0.22187 -0.24375 C 0.22292 -0.24607 0.22361 -0.24838 0.225 -0.25023 C 0.24653 -0.27894 0.22292 -0.24537 0.2375 -0.26273 C 0.24132 -0.26713 0.2434 -0.275 0.24826 -0.27708 C 0.25955 -0.28218 0.25503 -0.27894 0.2625 -0.28542 C 0.26354 -0.28773 0.26424 -0.29005 0.26562 -0.2919 C 0.27066 -0.29861 0.27361 -0.29838 0.27951 -0.3044 C 0.28924 -0.31389 0.27847 -0.30903 0.29201 -0.31273 C 0.2941 -0.31458 0.29601 -0.31713 0.29826 -0.31875 C 0.31389 -0.33056 0.29132 -0.30949 0.30764 -0.32523 C 0.3099 -0.32708 0.31198 -0.32917 0.31389 -0.33125 C 0.31562 -0.33333 0.31684 -0.33588 0.31875 -0.33773 C 0.3217 -0.34074 0.32535 -0.34236 0.32812 -0.34607 C 0.32951 -0.34792 0.3309 -0.35046 0.33264 -0.35208 C 0.34358 -0.36181 0.33108 -0.34537 0.34201 -0.35857 C 0.35625 -0.37523 0.34583 -0.36713 0.35764 -0.37523 C 0.35868 -0.37708 0.35937 -0.37963 0.36076 -0.38125 C 0.36372 -0.38472 0.37014 -0.38958 0.37014 -0.38935 L 0.36389 -0.38958 " pathEditMode="relative" rAng="0" ptsTypes="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-1946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95474" y="6200018"/>
            <a:ext cx="5029200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শিশুটির পেট দেখে কি স্বাভাবিক মনে হয়?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4055" y="1224199"/>
            <a:ext cx="3640415" cy="48708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35" y="4084918"/>
            <a:ext cx="2366100" cy="18159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991" y="2541964"/>
            <a:ext cx="2438879" cy="1957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35" y="1461225"/>
            <a:ext cx="2291945" cy="1718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19524" y="3278236"/>
            <a:ext cx="1264444" cy="3512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গোলকৃমি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450571" y="5987939"/>
            <a:ext cx="1264444" cy="3512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ফিতাকৃমি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7110269" y="4484876"/>
            <a:ext cx="1264444" cy="3512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সুতাকৃমি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608309" y="1224199"/>
            <a:ext cx="8163278" cy="52852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শিশুটির কী উপসর্গ দেখা দিতে পারে এবং এ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ই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রোগ প্রতিরোধের উপায় খুঁজে বের কর।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2333373" y="161470"/>
            <a:ext cx="4097618" cy="3998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দলগত কাজ       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: 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৮মি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.</a:t>
            </a:r>
            <a:endParaRPr lang="en-US" sz="2800" dirty="0"/>
          </a:p>
        </p:txBody>
      </p:sp>
      <p:sp>
        <p:nvSpPr>
          <p:cNvPr id="20" name="Rectangle 19"/>
          <p:cNvSpPr/>
          <p:nvPr/>
        </p:nvSpPr>
        <p:spPr>
          <a:xfrm>
            <a:off x="2333373" y="3393249"/>
            <a:ext cx="4297391" cy="45464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কীভাবে এরা মানুষের দেহে প্রবেশ করে?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7012134" y="5987939"/>
            <a:ext cx="1964276" cy="6525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কৃমিজনিত রোগ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023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863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66800"/>
            <a:ext cx="3981450" cy="27771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75652" y="4067209"/>
            <a:ext cx="2802146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কী তৈরি করা হচ্ছে?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1749007" y="4916634"/>
            <a:ext cx="4518443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কোন রোগের জন্য এটি প্রয়োজন?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2486025" y="226778"/>
            <a:ext cx="3581400" cy="6525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ডায়রিয়া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Diarrhoea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)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0" y="4932285"/>
            <a:ext cx="3203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এরোগের লক্ষণ গুলো কী?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541915" y="4916634"/>
            <a:ext cx="4822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এই রোগ হওয়ার কারণ গুলো কী হতে পারে?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27"/>
          <a:stretch/>
        </p:blipFill>
        <p:spPr>
          <a:xfrm>
            <a:off x="4891985" y="728662"/>
            <a:ext cx="4079667" cy="3962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461071" y="4740509"/>
            <a:ext cx="1839270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রোটা ভাইরাস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312841" y="5565366"/>
            <a:ext cx="6618977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 রোগ </a:t>
            </a:r>
            <a:r>
              <a:rPr lang="bn-IN" sz="240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হলে কী 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সচেতনতা মূলক কর্মকান্ড  গ্রহণ করবে?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9197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093 L 1.66667E-6 0.00023 C -0.17309 0.0088 -0.10781 0.00787 -0.19583 0.00787 L -0.19583 0.00718 " pathEditMode="relative" rAng="0" ptsTypes="AA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34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7" grpId="0" build="allAtOnce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863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8400" y="247650"/>
            <a:ext cx="3677516" cy="5225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5879" y="3107945"/>
            <a:ext cx="7063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NikoshBAN" pitchFamily="2" charset="0"/>
                <a:cs typeface="NikoshBAN" pitchFamily="2" charset="0"/>
              </a:rPr>
              <a:t>৪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। রাফেজ খাবার কেন খাওয়া উচিৎ?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1592" y="1454199"/>
            <a:ext cx="6301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১।</a:t>
            </a:r>
            <a:r>
              <a:rPr lang="bn-IN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আলসার কী </a:t>
            </a:r>
            <a:r>
              <a:rPr lang="en-US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1592" y="2019462"/>
            <a:ext cx="26019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800" dirty="0">
                <a:latin typeface="NikoshBAN" pitchFamily="2" charset="0"/>
                <a:cs typeface="NikoshBAN" pitchFamily="2" charset="0"/>
              </a:rPr>
              <a:t>২। ডায়রিয়ার উপসর্গ কী</a:t>
            </a:r>
            <a:r>
              <a:rPr lang="bn-IN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861592" y="2542682"/>
            <a:ext cx="563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৩।</a:t>
            </a:r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 অ্যাপেনডিসাইটিস কী?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133600" y="457200"/>
            <a:ext cx="4343400" cy="533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গুরুত্বপূর্ণ</a:t>
            </a:r>
            <a:r>
              <a:rPr lang="en-US" sz="32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শব্দসমূহ</a:t>
            </a:r>
            <a:r>
              <a:rPr lang="en-US" sz="32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2700" y="1219200"/>
            <a:ext cx="3009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>
                <a:latin typeface="NikoshBAN" pitchFamily="2" charset="0"/>
                <a:cs typeface="NikoshBAN" pitchFamily="2" charset="0"/>
              </a:rPr>
              <a:t>অজীর্ণতা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>
                <a:latin typeface="NikoshBAN" panose="02000000000000000000" pitchFamily="2" charset="0"/>
                <a:cs typeface="NikoshBAN" panose="02000000000000000000" pitchFamily="2" charset="0"/>
              </a:rPr>
              <a:t>থাইরয়েড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>
                <a:latin typeface="NikoshBAN" panose="02000000000000000000" pitchFamily="2" charset="0"/>
                <a:cs typeface="NikoshBAN" panose="02000000000000000000" pitchFamily="2" charset="0"/>
              </a:rPr>
              <a:t>সিগেলা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>
                <a:latin typeface="NikoshBAN" panose="02000000000000000000" pitchFamily="2" charset="0"/>
                <a:cs typeface="NikoshBAN" panose="02000000000000000000" pitchFamily="2" charset="0"/>
              </a:rPr>
              <a:t>রাফেজ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>
                <a:latin typeface="NikoshBAN" pitchFamily="2" charset="0"/>
                <a:cs typeface="NikoshBAN" pitchFamily="2" charset="0"/>
              </a:rPr>
              <a:t>গ্যাস্ট্রিক আলসার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>
                <a:latin typeface="NikoshBAN" pitchFamily="2" charset="0"/>
                <a:cs typeface="NikoshBAN" pitchFamily="2" charset="0"/>
              </a:rPr>
              <a:t>এন্ডোসকপি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>
                <a:latin typeface="NikoshBAN" pitchFamily="2" charset="0"/>
                <a:cs typeface="NikoshBAN" pitchFamily="2" charset="0"/>
              </a:rPr>
              <a:t>অ্যাপেডিসাইটিস</a:t>
            </a:r>
            <a:endParaRPr lang="bn-IN" sz="2800" dirty="0">
              <a:solidFill>
                <a:srgbClr val="C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শস্য স্যালাইন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রোটা ভাইরাস</a:t>
            </a:r>
            <a:endParaRPr lang="bn-IN" sz="2400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863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8400" y="247650"/>
            <a:ext cx="3677516" cy="5225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বাড়ির</a:t>
            </a:r>
            <a:r>
              <a:rPr lang="en-US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কাজ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19200"/>
            <a:ext cx="4114799" cy="39118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5147079"/>
            <a:ext cx="8763000" cy="9649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ডায়রিয়া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আমাশয়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গ্যাস্ট্রিক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আলসার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তুমি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তোমার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পরিবারের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পরিত্রানের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সচেতনতা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মূলক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অভ্যাস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গড়ে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তুলবে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-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লিখ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449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9"/>
          <a:stretch/>
        </p:blipFill>
        <p:spPr>
          <a:xfrm>
            <a:off x="1066800" y="228600"/>
            <a:ext cx="5867400" cy="55288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05200" y="3810000"/>
            <a:ext cx="3429000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sz="4000" dirty="0" err="1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sz="4000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568404"/>
            <a:ext cx="2362200" cy="1336596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3570982"/>
            <a:ext cx="8763000" cy="1077218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200" dirty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এবং কন্টেন্ট সম্পাদক হিসেবে যাঁ</a:t>
            </a:r>
            <a:r>
              <a:rPr lang="en-US" sz="3200" dirty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র</a:t>
            </a:r>
            <a:r>
              <a:rPr lang="bn-IN" sz="3200" dirty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 নির্দেশনা, পরামর্শ ও তত্ত্বাবধানে এই মডেল কন্টেন্ট সমৃদ্ধ হয়েছে </a:t>
            </a:r>
            <a:r>
              <a:rPr lang="en-US" sz="320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তিনি</a:t>
            </a:r>
            <a:r>
              <a:rPr lang="bn-IN" sz="320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IN" sz="3200" dirty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হলেন-  </a:t>
            </a:r>
            <a:endParaRPr lang="en-US" sz="3200" dirty="0">
              <a:solidFill>
                <a:srgbClr val="005426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4907340"/>
            <a:ext cx="8763000" cy="584775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200" dirty="0">
                <a:latin typeface="Nikosh" pitchFamily="2" charset="0"/>
                <a:cs typeface="Nikosh" pitchFamily="2" charset="0"/>
              </a:rPr>
              <a:t>জনাব  সামসুদ্দিন আহমেদ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তালুকদার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, প্রভাষক, টিটিসি, কুমিল্লা।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2275582"/>
            <a:ext cx="8763000" cy="1200329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600" dirty="0">
                <a:solidFill>
                  <a:srgbClr val="003399"/>
                </a:solidFill>
                <a:latin typeface="Nikosh" pitchFamily="2" charset="0"/>
                <a:cs typeface="Nikosh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3600" dirty="0">
              <a:solidFill>
                <a:srgbClr val="003399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85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9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342900"/>
            <a:ext cx="6934200" cy="6934200"/>
          </a:xfrm>
          <a:prstGeom prst="rect">
            <a:avLst/>
          </a:prstGeom>
        </p:spPr>
      </p:pic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67050" y="2819400"/>
            <a:ext cx="3009900" cy="1371600"/>
          </a:xfrm>
          <a:prstGeom prst="rect">
            <a:avLst/>
          </a:prstGeom>
        </p:spPr>
        <p:txBody>
          <a:bodyPr wrap="none">
            <a:prstTxWarp prst="textWave2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BD" sz="19900" b="1" spc="50" dirty="0">
                <a:ln w="11430"/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স্বাগতম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5" descr="C:\Users\user\Desktop\tissue culture\treeline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477000"/>
            <a:ext cx="8991600" cy="381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28600" y="2427425"/>
            <a:ext cx="40386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36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পল্লব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কুমার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ভৌমিক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000" dirty="0" err="1">
                <a:latin typeface="NikoshBAN" pitchFamily="2" charset="0"/>
                <a:cs typeface="NikoshBAN" pitchFamily="2" charset="0"/>
              </a:rPr>
              <a:t>মাস্টার</a:t>
            </a:r>
            <a:r>
              <a:rPr lang="en-US" sz="2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>
                <a:latin typeface="NikoshBAN" pitchFamily="2" charset="0"/>
                <a:cs typeface="NikoshBAN" pitchFamily="2" charset="0"/>
              </a:rPr>
              <a:t>ট্রেইনার</a:t>
            </a:r>
            <a:r>
              <a:rPr lang="en-US" sz="2000" dirty="0">
                <a:latin typeface="NikoshBAN" pitchFamily="2" charset="0"/>
                <a:cs typeface="NikoshBAN" pitchFamily="2" charset="0"/>
              </a:rPr>
              <a:t>, টিকিউআই-২</a:t>
            </a:r>
            <a:endParaRPr lang="en-US" sz="2000" dirty="0">
              <a:latin typeface="Arial Narrow" pitchFamily="34" charset="0"/>
              <a:cs typeface="Times New Roman" pitchFamily="18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400" dirty="0" err="1">
                <a:latin typeface="NikoshBAN" pitchFamily="2" charset="0"/>
                <a:cs typeface="NikoshBAN" pitchFamily="2" charset="0"/>
              </a:rPr>
              <a:t>সহকারী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প্রধান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শিক্ষক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000" dirty="0" err="1">
                <a:latin typeface="NikoshBAN" pitchFamily="2" charset="0"/>
                <a:cs typeface="NikoshBAN" pitchFamily="2" charset="0"/>
              </a:rPr>
              <a:t>শান্তিপুর</a:t>
            </a:r>
            <a:r>
              <a:rPr lang="en-US" sz="2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>
                <a:latin typeface="NikoshBAN" pitchFamily="2" charset="0"/>
                <a:cs typeface="NikoshBAN" pitchFamily="2" charset="0"/>
              </a:rPr>
              <a:t>উচ্চ</a:t>
            </a:r>
            <a:r>
              <a:rPr lang="en-US" sz="2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>
                <a:latin typeface="NikoshBAN" pitchFamily="2" charset="0"/>
                <a:cs typeface="NikoshBAN" pitchFamily="2" charset="0"/>
              </a:rPr>
              <a:t>বিদ্যালয়</a:t>
            </a:r>
            <a:r>
              <a:rPr lang="en-US" sz="2000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2000" dirty="0" err="1">
                <a:latin typeface="NikoshBAN" pitchFamily="2" charset="0"/>
                <a:cs typeface="NikoshBAN" pitchFamily="2" charset="0"/>
              </a:rPr>
              <a:t>খিলগাঁও</a:t>
            </a:r>
            <a:r>
              <a:rPr lang="en-US" sz="2000" dirty="0">
                <a:latin typeface="NikoshBAN" pitchFamily="2" charset="0"/>
                <a:cs typeface="NikoshBAN" pitchFamily="2" charset="0"/>
              </a:rPr>
              <a:t>, ঢাকা-১২১৯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b="1" dirty="0">
                <a:latin typeface="Arial Narrow" pitchFamily="34" charset="0"/>
                <a:cs typeface="Times New Roman" pitchFamily="18" charset="0"/>
              </a:rPr>
              <a:t>E-mail: kumar.pallab01@gmail.com,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b="1" dirty="0">
                <a:latin typeface="Arial Narrow" pitchFamily="34" charset="0"/>
                <a:cs typeface="Times New Roman" pitchFamily="18" charset="0"/>
              </a:rPr>
              <a:t>	Mob: 01716154224.</a:t>
            </a:r>
          </a:p>
        </p:txBody>
      </p:sp>
      <p:sp>
        <p:nvSpPr>
          <p:cNvPr id="6" name="Oval 5"/>
          <p:cNvSpPr/>
          <p:nvPr/>
        </p:nvSpPr>
        <p:spPr>
          <a:xfrm>
            <a:off x="2869406" y="477340"/>
            <a:ext cx="3252788" cy="6656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4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Wave 7"/>
          <p:cNvSpPr/>
          <p:nvPr/>
        </p:nvSpPr>
        <p:spPr>
          <a:xfrm rot="5400000">
            <a:off x="2552700" y="3848100"/>
            <a:ext cx="4114800" cy="228600"/>
          </a:xfrm>
          <a:prstGeom prst="wave">
            <a:avLst>
              <a:gd name="adj1" fmla="val 20000"/>
              <a:gd name="adj2" fmla="val -1000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" y="469353"/>
            <a:ext cx="1776413" cy="19302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0" y="2286000"/>
            <a:ext cx="3352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 err="1"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- </a:t>
            </a:r>
            <a:r>
              <a:rPr lang="bn-IN" sz="3600" dirty="0">
                <a:latin typeface="NikoshBAN" pitchFamily="2" charset="0"/>
                <a:cs typeface="NikoshBAN" pitchFamily="2" charset="0"/>
              </a:rPr>
              <a:t>নবম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  <a:p>
            <a:pPr lvl="0"/>
            <a:r>
              <a:rPr lang="en-US" sz="3600" dirty="0" err="1"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- </a:t>
            </a:r>
            <a:r>
              <a:rPr lang="bn-IN" sz="3600" dirty="0">
                <a:latin typeface="NikoshBAN" pitchFamily="2" charset="0"/>
                <a:cs typeface="NikoshBAN" pitchFamily="2" charset="0"/>
              </a:rPr>
              <a:t>জীব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বিজ্ঞান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  <a:p>
            <a:r>
              <a:rPr lang="en-US" sz="3600" dirty="0" err="1">
                <a:latin typeface="NikoshBAN" pitchFamily="2" charset="0"/>
                <a:cs typeface="NikoshBAN" pitchFamily="2" charset="0"/>
              </a:rPr>
              <a:t>অধ্যায়-পঞ্চম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  <a:p>
            <a:pPr lvl="0"/>
            <a:endParaRPr lang="en-US" sz="5400" dirty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028" y="1614487"/>
            <a:ext cx="3731946" cy="3043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" y="685800"/>
            <a:ext cx="763487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800" dirty="0" err="1">
                <a:latin typeface="NikoshBAN" pitchFamily="2" charset="0"/>
                <a:cs typeface="NikoshBAN" pitchFamily="2" charset="0"/>
              </a:rPr>
              <a:t>খাদ্য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গ্রহণের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পর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কখনও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রোগ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অসুবিধার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সৃষ্টি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কি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2" y="1600200"/>
            <a:ext cx="4589768" cy="30575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29158" y="4973032"/>
            <a:ext cx="534288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2800" dirty="0" err="1"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পার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কী কী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রোগ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অসুবিধা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হ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য়ে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থাকে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9421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00200" y="1295400"/>
            <a:ext cx="5638800" cy="3886200"/>
            <a:chOff x="1752600" y="914400"/>
            <a:chExt cx="5638800" cy="377481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600" y="914400"/>
              <a:ext cx="5638800" cy="377481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2971800" y="1635881"/>
              <a:ext cx="3505200" cy="116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600" dirty="0" err="1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আন্ত্রিক</a:t>
              </a:r>
              <a:r>
                <a:rPr lang="en-US" sz="3600" dirty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সমস্যা</a:t>
              </a:r>
              <a:endParaRPr lang="bn-IN" sz="36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endParaRPr>
            </a:p>
            <a:p>
              <a:pPr lvl="0" algn="ctr"/>
              <a:r>
                <a:rPr lang="en-US" sz="3600" dirty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(</a:t>
              </a:r>
              <a:r>
                <a:rPr lang="en-US" sz="2400" dirty="0" err="1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আমাশয়</a:t>
              </a:r>
              <a:r>
                <a:rPr lang="en-US" sz="2400" dirty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পেটে</a:t>
              </a:r>
              <a:r>
                <a:rPr lang="en-US" sz="2400" dirty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ব্যাথ্যা</a:t>
              </a:r>
              <a:r>
                <a:rPr lang="bn-IN" sz="2400" dirty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 --</a:t>
              </a:r>
              <a:r>
                <a:rPr lang="en-US" sz="2400" dirty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)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9652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ounded Rectangle 6"/>
          <p:cNvSpPr/>
          <p:nvPr/>
        </p:nvSpPr>
        <p:spPr>
          <a:xfrm>
            <a:off x="2328004" y="3583800"/>
            <a:ext cx="5444396" cy="620202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828800"/>
            <a:ext cx="8153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এই পাঠ শেষে শিক্ষার্থীরা</a:t>
            </a:r>
            <a:r>
              <a:rPr lang="en-US" sz="36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…</a:t>
            </a:r>
            <a:r>
              <a:rPr lang="bn-BD" sz="36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endParaRPr lang="bn-IN" sz="2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lvl="0"/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1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আন্ত্রিক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সমস্যাজনিত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রোগগুলো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চিহ্নিত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;</a:t>
            </a:r>
            <a:endParaRPr lang="bn-BD" sz="2800" dirty="0">
              <a:latin typeface="NikoshBAN" pitchFamily="2" charset="0"/>
              <a:cs typeface="NikoshBAN" pitchFamily="2" charset="0"/>
            </a:endParaRPr>
          </a:p>
          <a:p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২।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রোগগুলোর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লক্ষণ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প্রতিকার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প্রতিরোধ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ব্যবস্থা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;</a:t>
            </a:r>
            <a:endParaRPr lang="bn-IN" sz="2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৩।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পরিপাকতন্ত্রের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রোগ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সম্পর্কে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সচেতন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পরিবারের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সকলের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সচেতনতা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বৃদ্ধিতে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স্বচেষ্ট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থাকবে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1400" y="685800"/>
            <a:ext cx="2120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dirty="0"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32" y="3428999"/>
            <a:ext cx="1981200" cy="2128561"/>
          </a:xfrm>
          <a:prstGeom prst="rect">
            <a:avLst/>
          </a:prstGeom>
        </p:spPr>
      </p:pic>
      <p:sp>
        <p:nvSpPr>
          <p:cNvPr id="3" name="Frame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43200" y="228600"/>
            <a:ext cx="3291079" cy="3685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অজীর্ণতা বা বদহজম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400" y="838200"/>
            <a:ext cx="1538288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800" dirty="0">
                <a:latin typeface="NikoshBAN" pitchFamily="2" charset="0"/>
                <a:cs typeface="NikoshBAN" pitchFamily="2" charset="0"/>
              </a:rPr>
              <a:t>কারণ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3400" y="2514600"/>
            <a:ext cx="1538288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800" dirty="0">
                <a:latin typeface="NikoshBAN" pitchFamily="2" charset="0"/>
                <a:cs typeface="NikoshBAN" pitchFamily="2" charset="0"/>
              </a:rPr>
              <a:t>লক্ষণ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3400" y="5381508"/>
            <a:ext cx="1538288" cy="3742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800" dirty="0">
                <a:latin typeface="NikoshBAN" pitchFamily="2" charset="0"/>
                <a:cs typeface="NikoshBAN" pitchFamily="2" charset="0"/>
              </a:rPr>
              <a:t>প্রতিকার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47938" y="842883"/>
            <a:ext cx="5434012" cy="4430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2400" dirty="0">
                <a:latin typeface="NikoshBAN" pitchFamily="2" charset="0"/>
                <a:cs typeface="NikoshBAN" pitchFamily="2" charset="0"/>
              </a:rPr>
              <a:t>অতি ভোজন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,</a:t>
            </a:r>
            <a:r>
              <a:rPr lang="bn-IN" sz="2400" dirty="0">
                <a:latin typeface="NikoshBAN" pitchFamily="2" charset="0"/>
                <a:cs typeface="NikoshBAN" pitchFamily="2" charset="0"/>
              </a:rPr>
              <a:t> ভাল করে চিবিয়ে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dirty="0">
                <a:latin typeface="NikoshBAN" pitchFamily="2" charset="0"/>
                <a:cs typeface="NikoshBAN" pitchFamily="2" charset="0"/>
              </a:rPr>
              <a:t>খাওয়া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র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ফলে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t="345" r="2128" b="689"/>
          <a:stretch/>
        </p:blipFill>
        <p:spPr>
          <a:xfrm>
            <a:off x="2071688" y="1521404"/>
            <a:ext cx="2500312" cy="3685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3899298" y="2958930"/>
            <a:ext cx="4847034" cy="6081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>
                <a:latin typeface="NikoshBAN" pitchFamily="2" charset="0"/>
                <a:cs typeface="NikoshBAN" pitchFamily="2" charset="0"/>
              </a:rPr>
              <a:t>বুকে ব্যাথ্যা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,</a:t>
            </a:r>
            <a:r>
              <a:rPr lang="bn-IN" sz="2400" dirty="0">
                <a:latin typeface="NikoshBAN" pitchFamily="2" charset="0"/>
                <a:cs typeface="NikoshBAN" pitchFamily="2" charset="0"/>
              </a:rPr>
              <a:t> জ্বালা করা, পেট ফাঁপা, টক ঢেঁকুর উঠা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47938" y="5381508"/>
            <a:ext cx="6367462" cy="4911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>
                <a:latin typeface="NikoshBAN" pitchFamily="2" charset="0"/>
                <a:cs typeface="NikoshBAN" pitchFamily="2" charset="0"/>
              </a:rPr>
              <a:t>অতি ভোজন না করা, ভাল করে চিবিয়ে খাওয়া, ধুমপান না করা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2000" y="5978628"/>
            <a:ext cx="8153400" cy="61731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2400" dirty="0">
                <a:latin typeface="NikoshBAN" pitchFamily="2" charset="0"/>
                <a:cs typeface="NikoshBAN" pitchFamily="2" charset="0"/>
              </a:rPr>
              <a:t>পাকস্থলীতে সংক্রমন, বিষণ্নতা, থাইরয়েড সমস্যা, এনজাইমের ঘাটতি, ডায়াবেটিস ইত্যাদির ফলে বদহজম হয়।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997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24100" y="330509"/>
            <a:ext cx="457200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2800" dirty="0"/>
          </a:p>
        </p:txBody>
      </p:sp>
      <p:sp>
        <p:nvSpPr>
          <p:cNvPr id="14" name="Frame 13"/>
          <p:cNvSpPr/>
          <p:nvPr/>
        </p:nvSpPr>
        <p:spPr>
          <a:xfrm>
            <a:off x="0" y="0"/>
            <a:ext cx="9296400" cy="70104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1480" y="5112004"/>
            <a:ext cx="224552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লক্ষণ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গুলো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কী? 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r="37500"/>
          <a:stretch/>
        </p:blipFill>
        <p:spPr>
          <a:xfrm>
            <a:off x="5715000" y="990600"/>
            <a:ext cx="3200400" cy="31463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86" y="1142519"/>
            <a:ext cx="4481154" cy="31463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80" y="1515783"/>
            <a:ext cx="3352800" cy="21310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1480" y="5687969"/>
            <a:ext cx="2550319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>
                <a:latin typeface="NikoshBAN" pitchFamily="2" charset="0"/>
                <a:cs typeface="NikoshBAN" pitchFamily="2" charset="0"/>
              </a:rPr>
              <a:t>প্রতিকার কী হতে পারে?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78730" y="4365539"/>
            <a:ext cx="3369469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u="sng" dirty="0" err="1">
                <a:latin typeface="NikoshBAN" pitchFamily="2" charset="0"/>
                <a:cs typeface="NikoshBAN" pitchFamily="2" charset="0"/>
              </a:rPr>
              <a:t>Entamoeba</a:t>
            </a:r>
            <a:r>
              <a:rPr lang="en-US" sz="2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u="sng" dirty="0" err="1">
                <a:latin typeface="NikoshBAN" pitchFamily="2" charset="0"/>
                <a:cs typeface="NikoshBAN" pitchFamily="2" charset="0"/>
              </a:rPr>
              <a:t>histolytica</a:t>
            </a:r>
            <a:endParaRPr lang="en-US" sz="2000" u="sng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15000" y="4365538"/>
            <a:ext cx="2819400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NikoshBAN" pitchFamily="2" charset="0"/>
                <a:cs typeface="NikoshBAN" pitchFamily="2" charset="0"/>
              </a:rPr>
              <a:t>Shigella</a:t>
            </a:r>
            <a:r>
              <a:rPr lang="bn-IN" sz="2000" dirty="0">
                <a:latin typeface="NikoshBAN" pitchFamily="2" charset="0"/>
                <a:cs typeface="NikoshBAN" pitchFamily="2" charset="0"/>
              </a:rPr>
              <a:t>  </a:t>
            </a:r>
            <a:r>
              <a:rPr lang="bn-IN" sz="2400" dirty="0">
                <a:latin typeface="NikoshBAN" pitchFamily="2" charset="0"/>
                <a:cs typeface="NikoshBAN" pitchFamily="2" charset="0"/>
              </a:rPr>
              <a:t>ব্যাক্টেরিয়া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15962" y="5461750"/>
            <a:ext cx="1660922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>
                <a:latin typeface="NikoshBAN" pitchFamily="2" charset="0"/>
                <a:cs typeface="NikoshBAN" pitchFamily="2" charset="0"/>
              </a:rPr>
              <a:t>ভিডিওতে দেখি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6259591"/>
              </p:ext>
            </p:extLst>
          </p:nvPr>
        </p:nvGraphicFramePr>
        <p:xfrm>
          <a:off x="6713538" y="5205413"/>
          <a:ext cx="2343150" cy="10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5" name="Packager Shell Object" showAsIcon="1" r:id="rId7" imgW="1039320" imgH="480960" progId="Package">
                  <p:embed/>
                </p:oleObj>
              </mc:Choice>
              <mc:Fallback>
                <p:oleObj name="Packager Shell Object" showAsIcon="1" r:id="rId7" imgW="1039320" imgH="4809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13538" y="5205413"/>
                        <a:ext cx="2343150" cy="1084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62199" y="30363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এই জীবানু আমাদের দেহে কীভাবে প্রবেশ করে?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2870375" y="363379"/>
            <a:ext cx="34794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আমাশয় রোগসৃষ্টিকারী জীবানু </a:t>
            </a:r>
            <a:endParaRPr 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" b="97619" l="17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66" y="236757"/>
            <a:ext cx="1163822" cy="196999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8" grpId="0" animBg="1"/>
      <p:bldP spid="9" grpId="0" animBg="1"/>
      <p:bldP spid="10" grpId="0" animBg="1"/>
      <p:bldP spid="11" grpId="0" animBg="1"/>
      <p:bldP spid="7" grpId="0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212" y="1029638"/>
            <a:ext cx="3148365" cy="4908098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3895191" y="2529983"/>
            <a:ext cx="1286409" cy="735747"/>
          </a:xfrm>
          <a:prstGeom prst="flowChartConnector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IN" sz="2800" b="1" i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কারণ</a:t>
            </a:r>
            <a:endParaRPr lang="en-US" sz="2800" b="1" i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05663" y="228600"/>
            <a:ext cx="2732673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কোষ্ঠকাঠিন্য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184482" y="2611470"/>
            <a:ext cx="2735997" cy="5166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পায়খানার বেগ চেপে রাখলে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141979" y="1660637"/>
            <a:ext cx="2011421" cy="5424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আন্ত্রিক গোলযোগে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1082026" y="1660637"/>
            <a:ext cx="1838454" cy="4305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পরিশ্রম না করলে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762000" y="6118081"/>
            <a:ext cx="7707576" cy="4145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পৌ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ষ্টি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কনালীর মধ্য দিয়ে অপাচ্য অংশ ধীরে গমন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,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ফলে বেশি পানি শোষণ হয়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381000" y="3410303"/>
            <a:ext cx="2514600" cy="79818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কোলন অপাচ্য অংশ হতে  বেশি পানি শোষণ করলে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6141980" y="2684587"/>
            <a:ext cx="2773420" cy="4064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রাফেজযুক্ত খাবার না খেলে</a:t>
            </a:r>
            <a:endParaRPr lang="en-US" sz="2400" dirty="0"/>
          </a:p>
        </p:txBody>
      </p:sp>
      <p:cxnSp>
        <p:nvCxnSpPr>
          <p:cNvPr id="5" name="Straight Arrow Connector 4"/>
          <p:cNvCxnSpPr>
            <a:stCxn id="15" idx="1"/>
            <a:endCxn id="10" idx="3"/>
          </p:cNvCxnSpPr>
          <p:nvPr/>
        </p:nvCxnSpPr>
        <p:spPr>
          <a:xfrm flipH="1" flipV="1">
            <a:off x="2920480" y="1875928"/>
            <a:ext cx="1163101" cy="7618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5" idx="2"/>
          </p:cNvCxnSpPr>
          <p:nvPr/>
        </p:nvCxnSpPr>
        <p:spPr>
          <a:xfrm flipH="1" flipV="1">
            <a:off x="2904662" y="2887793"/>
            <a:ext cx="990529" cy="10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5" idx="3"/>
            <a:endCxn id="13" idx="3"/>
          </p:cNvCxnSpPr>
          <p:nvPr/>
        </p:nvCxnSpPr>
        <p:spPr>
          <a:xfrm flipH="1">
            <a:off x="2895600" y="3157982"/>
            <a:ext cx="1187981" cy="6514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5" idx="4"/>
            <a:endCxn id="11" idx="0"/>
          </p:cNvCxnSpPr>
          <p:nvPr/>
        </p:nvCxnSpPr>
        <p:spPr>
          <a:xfrm>
            <a:off x="4538396" y="3265730"/>
            <a:ext cx="77392" cy="28523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5" idx="5"/>
            <a:endCxn id="35" idx="1"/>
          </p:cNvCxnSpPr>
          <p:nvPr/>
        </p:nvCxnSpPr>
        <p:spPr>
          <a:xfrm>
            <a:off x="4993210" y="3157982"/>
            <a:ext cx="1148769" cy="679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5" idx="6"/>
            <a:endCxn id="16" idx="1"/>
          </p:cNvCxnSpPr>
          <p:nvPr/>
        </p:nvCxnSpPr>
        <p:spPr>
          <a:xfrm flipV="1">
            <a:off x="5181600" y="2887793"/>
            <a:ext cx="960380" cy="10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5" idx="7"/>
            <a:endCxn id="9" idx="1"/>
          </p:cNvCxnSpPr>
          <p:nvPr/>
        </p:nvCxnSpPr>
        <p:spPr>
          <a:xfrm flipV="1">
            <a:off x="4993210" y="1931865"/>
            <a:ext cx="1148769" cy="705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6141979" y="3410303"/>
            <a:ext cx="2632397" cy="85484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কোলনের মাংসপেশি আস্তে আস্তে সংকুচিত হলে</a:t>
            </a:r>
            <a:endParaRPr lang="en-US" sz="2400" dirty="0"/>
          </a:p>
        </p:txBody>
      </p:sp>
      <p:sp>
        <p:nvSpPr>
          <p:cNvPr id="79" name="Rectangle 78"/>
          <p:cNvSpPr/>
          <p:nvPr/>
        </p:nvSpPr>
        <p:spPr>
          <a:xfrm>
            <a:off x="2084505" y="4509643"/>
            <a:ext cx="4868205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প্রতিকার কী হতে পারে?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5257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3" grpId="0" animBg="1"/>
      <p:bldP spid="16" grpId="0" animBg="1"/>
      <p:bldP spid="35" grpId="0" animBg="1"/>
      <p:bldP spid="7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8239</TotalTime>
  <Words>704</Words>
  <Application>Microsoft Office PowerPoint</Application>
  <PresentationFormat>On-screen Show (4:3)</PresentationFormat>
  <Paragraphs>125</Paragraphs>
  <Slides>18</Slides>
  <Notes>14</Notes>
  <HiddenSlides>3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Arial Narrow</vt:lpstr>
      <vt:lpstr>Calibri</vt:lpstr>
      <vt:lpstr>Nikosh</vt:lpstr>
      <vt:lpstr>NikoshBAN</vt:lpstr>
      <vt:lpstr>Times New Roman</vt:lpstr>
      <vt:lpstr>Vrinda</vt:lpstr>
      <vt:lpstr>Wingdings</vt:lpstr>
      <vt:lpstr>Office Theme</vt:lpstr>
      <vt:lpstr>Packager Shell Object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Apu</cp:lastModifiedBy>
  <cp:revision>1494</cp:revision>
  <dcterms:created xsi:type="dcterms:W3CDTF">2006-08-16T00:00:00Z</dcterms:created>
  <dcterms:modified xsi:type="dcterms:W3CDTF">2016-08-10T04:16:36Z</dcterms:modified>
</cp:coreProperties>
</file>